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3" r:id="rId17"/>
    <p:sldId id="272" r:id="rId18"/>
    <p:sldId id="271" r:id="rId19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6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due\Lokale%20innstillinger\Temporary%20Internet%20Files\Content.IE5\GU8PHU1O\Slaktevekter%20kalv%5b1%5d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hart>
    <c:plotArea>
      <c:layout/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Snittvekt Hannkalv</c:v>
                </c:pt>
              </c:strCache>
            </c:strRef>
          </c:tx>
          <c:marker>
            <c:symbol val="none"/>
          </c:marker>
          <c:cat>
            <c:numRef>
              <c:f>Sheet1!$B$1:$L$1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cat>
          <c:val>
            <c:numRef>
              <c:f>Sheet1!$B$2:$L$2</c:f>
              <c:numCache>
                <c:formatCode>General</c:formatCode>
                <c:ptCount val="11"/>
                <c:pt idx="0" formatCode="0.00">
                  <c:v>56.307692307692221</c:v>
                </c:pt>
                <c:pt idx="1">
                  <c:v>54</c:v>
                </c:pt>
                <c:pt idx="2" formatCode="0.00">
                  <c:v>56.379310344827637</c:v>
                </c:pt>
                <c:pt idx="3" formatCode="0.00">
                  <c:v>53.741935483870968</c:v>
                </c:pt>
                <c:pt idx="4" formatCode="0.00">
                  <c:v>53.619047619047535</c:v>
                </c:pt>
                <c:pt idx="5" formatCode="0.00">
                  <c:v>59.647058823529413</c:v>
                </c:pt>
                <c:pt idx="6" formatCode="0.00">
                  <c:v>46.375</c:v>
                </c:pt>
                <c:pt idx="7" formatCode="0.00">
                  <c:v>53.166666666666579</c:v>
                </c:pt>
                <c:pt idx="8" formatCode="0.00">
                  <c:v>53.923076923076962</c:v>
                </c:pt>
                <c:pt idx="9" formatCode="0.00">
                  <c:v>51.333333333333336</c:v>
                </c:pt>
                <c:pt idx="10" formatCode="0.00">
                  <c:v>51.875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Snittvekt Hokalv</c:v>
                </c:pt>
              </c:strCache>
            </c:strRef>
          </c:tx>
          <c:marker>
            <c:symbol val="none"/>
          </c:marker>
          <c:cat>
            <c:numRef>
              <c:f>Sheet1!$B$1:$L$1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cat>
          <c:val>
            <c:numRef>
              <c:f>Sheet1!$B$3:$L$3</c:f>
              <c:numCache>
                <c:formatCode>0.00</c:formatCode>
                <c:ptCount val="11"/>
                <c:pt idx="0">
                  <c:v>55.625000000000043</c:v>
                </c:pt>
                <c:pt idx="1">
                  <c:v>54.269230769230766</c:v>
                </c:pt>
                <c:pt idx="2">
                  <c:v>49.760000000000012</c:v>
                </c:pt>
                <c:pt idx="3">
                  <c:v>48.375</c:v>
                </c:pt>
                <c:pt idx="4">
                  <c:v>60.884615384615344</c:v>
                </c:pt>
                <c:pt idx="5">
                  <c:v>47.944444444444358</c:v>
                </c:pt>
                <c:pt idx="6">
                  <c:v>50.357142857142797</c:v>
                </c:pt>
                <c:pt idx="7">
                  <c:v>47.05263157894732</c:v>
                </c:pt>
                <c:pt idx="8">
                  <c:v>50.75</c:v>
                </c:pt>
                <c:pt idx="9">
                  <c:v>50.047619047619044</c:v>
                </c:pt>
                <c:pt idx="10" formatCode="General">
                  <c:v>46</c:v>
                </c:pt>
              </c:numCache>
            </c:numRef>
          </c:val>
        </c:ser>
        <c:marker val="1"/>
        <c:axId val="98514048"/>
        <c:axId val="98515584"/>
      </c:lineChart>
      <c:catAx>
        <c:axId val="98514048"/>
        <c:scaling>
          <c:orientation val="minMax"/>
        </c:scaling>
        <c:axPos val="b"/>
        <c:numFmt formatCode="General" sourceLinked="1"/>
        <c:tickLblPos val="nextTo"/>
        <c:crossAx val="98515584"/>
        <c:crosses val="autoZero"/>
        <c:auto val="1"/>
        <c:lblAlgn val="ctr"/>
        <c:lblOffset val="100"/>
      </c:catAx>
      <c:valAx>
        <c:axId val="98515584"/>
        <c:scaling>
          <c:orientation val="minMax"/>
          <c:max val="70"/>
          <c:min val="30"/>
        </c:scaling>
        <c:axPos val="l"/>
        <c:majorGridlines/>
        <c:numFmt formatCode="0.00" sourceLinked="1"/>
        <c:tickLblPos val="nextTo"/>
        <c:crossAx val="9851404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0B8E-D328-490A-9002-E7D14B133212}" type="datetimeFigureOut">
              <a:rPr lang="nb-NO" smtClean="0"/>
              <a:pPr/>
              <a:t>17.04.2012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F122-C43F-4DA3-8948-1D13293672D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0B8E-D328-490A-9002-E7D14B133212}" type="datetimeFigureOut">
              <a:rPr lang="nb-NO" smtClean="0"/>
              <a:pPr/>
              <a:t>17.04.2012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F122-C43F-4DA3-8948-1D13293672D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0B8E-D328-490A-9002-E7D14B133212}" type="datetimeFigureOut">
              <a:rPr lang="nb-NO" smtClean="0"/>
              <a:pPr/>
              <a:t>17.04.2012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F122-C43F-4DA3-8948-1D13293672D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0B8E-D328-490A-9002-E7D14B133212}" type="datetimeFigureOut">
              <a:rPr lang="nb-NO" smtClean="0"/>
              <a:pPr/>
              <a:t>17.04.2012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F122-C43F-4DA3-8948-1D13293672D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0B8E-D328-490A-9002-E7D14B133212}" type="datetimeFigureOut">
              <a:rPr lang="nb-NO" smtClean="0"/>
              <a:pPr/>
              <a:t>17.04.2012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F122-C43F-4DA3-8948-1D13293672D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0B8E-D328-490A-9002-E7D14B133212}" type="datetimeFigureOut">
              <a:rPr lang="nb-NO" smtClean="0"/>
              <a:pPr/>
              <a:t>17.04.2012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F122-C43F-4DA3-8948-1D13293672D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0B8E-D328-490A-9002-E7D14B133212}" type="datetimeFigureOut">
              <a:rPr lang="nb-NO" smtClean="0"/>
              <a:pPr/>
              <a:t>17.04.2012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F122-C43F-4DA3-8948-1D13293672D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0B8E-D328-490A-9002-E7D14B133212}" type="datetimeFigureOut">
              <a:rPr lang="nb-NO" smtClean="0"/>
              <a:pPr/>
              <a:t>17.04.2012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F122-C43F-4DA3-8948-1D13293672D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0B8E-D328-490A-9002-E7D14B133212}" type="datetimeFigureOut">
              <a:rPr lang="nb-NO" smtClean="0"/>
              <a:pPr/>
              <a:t>17.04.2012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F122-C43F-4DA3-8948-1D13293672D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0B8E-D328-490A-9002-E7D14B133212}" type="datetimeFigureOut">
              <a:rPr lang="nb-NO" smtClean="0"/>
              <a:pPr/>
              <a:t>17.04.2012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F122-C43F-4DA3-8948-1D13293672D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0B8E-D328-490A-9002-E7D14B133212}" type="datetimeFigureOut">
              <a:rPr lang="nb-NO" smtClean="0"/>
              <a:pPr/>
              <a:t>17.04.2012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F122-C43F-4DA3-8948-1D13293672D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80B8E-D328-490A-9002-E7D14B133212}" type="datetimeFigureOut">
              <a:rPr lang="nb-NO" smtClean="0"/>
              <a:pPr/>
              <a:t>17.04.2012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2F122-C43F-4DA3-8948-1D13293672D5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1368151"/>
          </a:xfrm>
        </p:spPr>
        <p:txBody>
          <a:bodyPr/>
          <a:lstStyle/>
          <a:p>
            <a:r>
              <a:rPr lang="nb-NO" dirty="0" smtClean="0"/>
              <a:t>Jakta i fjor og nye forskrifter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grpSp>
        <p:nvGrpSpPr>
          <p:cNvPr id="4" name="Gruppe 3"/>
          <p:cNvGrpSpPr/>
          <p:nvPr/>
        </p:nvGrpSpPr>
        <p:grpSpPr>
          <a:xfrm>
            <a:off x="467544" y="439860"/>
            <a:ext cx="2650424" cy="680732"/>
            <a:chOff x="467544" y="319070"/>
            <a:chExt cx="4391478" cy="1219198"/>
          </a:xfrm>
        </p:grpSpPr>
        <p:pic>
          <p:nvPicPr>
            <p:cNvPr id="5" name="Bilde 7" descr="Bordflagg_21 (7)"/>
            <p:cNvPicPr>
              <a:picLocks noChangeAspect="1" noChangeArrowheads="1"/>
            </p:cNvPicPr>
            <p:nvPr/>
          </p:nvPicPr>
          <p:blipFill>
            <a:blip r:embed="rId2" cstate="print"/>
            <a:srcRect l="25146" t="10059" r="24561" b="50409"/>
            <a:stretch>
              <a:fillRect/>
            </a:stretch>
          </p:blipFill>
          <p:spPr bwMode="auto">
            <a:xfrm>
              <a:off x="467544" y="319070"/>
              <a:ext cx="1104899" cy="1219198"/>
            </a:xfrm>
            <a:prstGeom prst="rect">
              <a:avLst/>
            </a:prstGeom>
            <a:noFill/>
          </p:spPr>
        </p:pic>
        <p:sp>
          <p:nvSpPr>
            <p:cNvPr id="6" name="Rektangel 5"/>
            <p:cNvSpPr/>
            <p:nvPr/>
          </p:nvSpPr>
          <p:spPr>
            <a:xfrm>
              <a:off x="1019993" y="625492"/>
              <a:ext cx="3839029" cy="6063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b-NO" sz="1600" b="1" dirty="0">
                  <a:solidFill>
                    <a:prstClr val="black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FROLAND KOMMUNE</a:t>
              </a:r>
              <a:endParaRPr lang="nb-NO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6386" name="Picture 2" descr="http://blogg.jaktogdvd.no/wp-content/uploads/2008/06/elgok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300394"/>
            <a:ext cx="6444190" cy="4300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Tvillingrate</a:t>
            </a:r>
            <a:endParaRPr lang="nb-NO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00200"/>
            <a:ext cx="80648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Ku/ okse</a:t>
            </a:r>
            <a:endParaRPr lang="nb-NO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812" y="1648619"/>
            <a:ext cx="68103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Tannsnitting</a:t>
            </a:r>
            <a:endParaRPr lang="nb-NO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00200"/>
            <a:ext cx="79208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Okser</a:t>
            </a:r>
            <a:endParaRPr lang="nb-NO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00200"/>
            <a:ext cx="806489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Gevirutvikling</a:t>
            </a:r>
            <a:endParaRPr lang="nb-NO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590" y="1600200"/>
            <a:ext cx="75868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Vekter kalv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Resultater fra tannsnitting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Resultatene ligger i en rapport fra FAUN </a:t>
            </a:r>
          </a:p>
          <a:p>
            <a:r>
              <a:rPr lang="nb-NO" dirty="0" smtClean="0"/>
              <a:t>Rapporten ligger på kommunens hjemmeside</a:t>
            </a:r>
          </a:p>
          <a:p>
            <a:endParaRPr lang="nb-NO" dirty="0"/>
          </a:p>
        </p:txBody>
      </p:sp>
      <p:pic>
        <p:nvPicPr>
          <p:cNvPr id="31746" name="Picture 2" descr="http://www.moisund.com/wp-content/uploads/2009/09/Elgjakt-500x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924944"/>
            <a:ext cx="5616624" cy="3933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Beiteprosjekt Telemark og Hedmark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 smtClean="0"/>
              <a:t>Formangel på senvinteren førte til vektnedgang, aborter, tap av kalv rundt fødsel og gjennom sommeren</a:t>
            </a:r>
          </a:p>
          <a:p>
            <a:r>
              <a:rPr lang="nb-NO" dirty="0" smtClean="0"/>
              <a:t>Elgkuer som brukte foringsplasser beholdt i stor grad vektene og foster og kalver overlevde</a:t>
            </a:r>
          </a:p>
          <a:p>
            <a:r>
              <a:rPr lang="nb-NO" dirty="0" smtClean="0"/>
              <a:t>Fora elgkuer produserte dobbelt så </a:t>
            </a:r>
            <a:r>
              <a:rPr lang="nb-NO" dirty="0" smtClean="0"/>
              <a:t>mange overlevende kalver </a:t>
            </a:r>
            <a:endParaRPr lang="nb-NO" dirty="0" smtClean="0"/>
          </a:p>
          <a:p>
            <a:r>
              <a:rPr lang="nb-NO" dirty="0" smtClean="0"/>
              <a:t>Foret utgjorde 60</a:t>
            </a:r>
            <a:r>
              <a:rPr lang="nb-NO" dirty="0" smtClean="0"/>
              <a:t>% av vinterforet </a:t>
            </a:r>
            <a:r>
              <a:rPr lang="nb-NO" dirty="0" smtClean="0"/>
              <a:t>i Hedmark og 28% i Telemark</a:t>
            </a:r>
          </a:p>
          <a:p>
            <a:r>
              <a:rPr lang="nb-NO" dirty="0" smtClean="0"/>
              <a:t>Prosjektet viste god lønnsomhet i </a:t>
            </a:r>
            <a:r>
              <a:rPr lang="nb-NO" dirty="0" smtClean="0"/>
              <a:t>tiltakene (20-25 kr/ kg)</a:t>
            </a:r>
            <a:endParaRPr lang="nb-NO" dirty="0" smtClean="0"/>
          </a:p>
          <a:p>
            <a:r>
              <a:rPr lang="nb-NO" dirty="0" err="1" smtClean="0"/>
              <a:t>Foringselgene</a:t>
            </a:r>
            <a:r>
              <a:rPr lang="nb-NO" dirty="0" smtClean="0"/>
              <a:t> trenger ca 12 kg silo om dagen</a:t>
            </a:r>
          </a:p>
          <a:p>
            <a:r>
              <a:rPr lang="nb-NO" dirty="0" smtClean="0"/>
              <a:t>Foret fra </a:t>
            </a:r>
            <a:r>
              <a:rPr lang="nb-NO" dirty="0" smtClean="0"/>
              <a:t>elgen </a:t>
            </a:r>
            <a:r>
              <a:rPr lang="nb-NO" dirty="0" smtClean="0"/>
              <a:t>kom til vinterbeiteområdene og frem til 25. mars</a:t>
            </a:r>
          </a:p>
          <a:p>
            <a:pPr>
              <a:buNone/>
            </a:pPr>
            <a:endParaRPr lang="nb-NO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3" y="838200"/>
            <a:ext cx="76104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Ny forskrift ”forvaltning av hjortevilt”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Kommunen skal vedta målsettinger</a:t>
            </a:r>
          </a:p>
          <a:p>
            <a:pPr lvl="1"/>
            <a:r>
              <a:rPr lang="nb-NO" dirty="0" smtClean="0"/>
              <a:t>Beitegrunnlag</a:t>
            </a:r>
          </a:p>
          <a:p>
            <a:pPr lvl="1"/>
            <a:r>
              <a:rPr lang="nb-NO" dirty="0" smtClean="0"/>
              <a:t>Bestandsutvikling</a:t>
            </a:r>
          </a:p>
          <a:p>
            <a:pPr lvl="1"/>
            <a:r>
              <a:rPr lang="nb-NO" dirty="0" smtClean="0"/>
              <a:t>Trafikk</a:t>
            </a:r>
          </a:p>
          <a:p>
            <a:pPr lvl="1"/>
            <a:r>
              <a:rPr lang="nb-NO" dirty="0" smtClean="0"/>
              <a:t>Skader på skog/ innmark</a:t>
            </a:r>
          </a:p>
          <a:p>
            <a:pPr lvl="1"/>
            <a:r>
              <a:rPr lang="nb-NO" dirty="0" smtClean="0"/>
              <a:t>Samarbeid mellom kommunene</a:t>
            </a:r>
          </a:p>
          <a:p>
            <a:pPr lvl="1"/>
            <a:r>
              <a:rPr lang="nb-NO" dirty="0" smtClean="0"/>
              <a:t>Høring </a:t>
            </a:r>
            <a:r>
              <a:rPr lang="nb-NO" smtClean="0"/>
              <a:t>til storvaldene</a:t>
            </a:r>
            <a:endParaRPr lang="nb-N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Innhold i en bestandsplan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Kart for bestandsplanområdet</a:t>
            </a:r>
          </a:p>
          <a:p>
            <a:r>
              <a:rPr lang="nb-NO" dirty="0" smtClean="0"/>
              <a:t>Fullstendig oversikt over valdene/jaktlagene</a:t>
            </a:r>
          </a:p>
          <a:p>
            <a:r>
              <a:rPr lang="nb-NO" dirty="0" smtClean="0"/>
              <a:t>Totalt tellende areal</a:t>
            </a:r>
          </a:p>
          <a:p>
            <a:r>
              <a:rPr lang="nb-NO" dirty="0" smtClean="0"/>
              <a:t>Vedtekter for bestandsplanområdet</a:t>
            </a:r>
          </a:p>
          <a:p>
            <a:r>
              <a:rPr lang="nb-NO" dirty="0" smtClean="0"/>
              <a:t>Godkjennes innen 15. juni, (til kommunen innen 1. mai)</a:t>
            </a:r>
          </a:p>
          <a:p>
            <a:r>
              <a:rPr lang="nb-NO" dirty="0" smtClean="0"/>
              <a:t>Minimum 20 ganger minstearealet i kommunen (80 000 daa)</a:t>
            </a:r>
          </a:p>
          <a:p>
            <a:pPr>
              <a:buNone/>
            </a:pPr>
            <a:endParaRPr lang="nb-NO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Innhold i en bestandsplan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Målsettinger for bestandsstørrelse og utvikling</a:t>
            </a:r>
          </a:p>
          <a:p>
            <a:r>
              <a:rPr lang="nb-NO" dirty="0" smtClean="0"/>
              <a:t>Årlig avskytingsplan i antall fordelt på alder og kjønn</a:t>
            </a:r>
          </a:p>
          <a:p>
            <a:pPr lvl="1"/>
            <a:endParaRPr lang="nb-NO" dirty="0"/>
          </a:p>
        </p:txBody>
      </p:sp>
      <p:pic>
        <p:nvPicPr>
          <p:cNvPr id="13314" name="Picture 2" descr="http://www.oslojeger.no/filer/tekstbilder/front-Jaktbilde-10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284984"/>
            <a:ext cx="7242039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De som ikke har bestandsplan skal ha kvote på kalv, ku og okse</a:t>
            </a:r>
          </a:p>
          <a:p>
            <a:r>
              <a:rPr lang="nb-NO" dirty="0" smtClean="0"/>
              <a:t>Kvotefri jakt på rådyr minimum 10 000 </a:t>
            </a:r>
            <a:r>
              <a:rPr lang="nb-NO" dirty="0" smtClean="0"/>
              <a:t>daa. Kommunen kan kreve avskytingsplan</a:t>
            </a:r>
            <a:endParaRPr lang="nb-NO" dirty="0" smtClean="0"/>
          </a:p>
          <a:p>
            <a:r>
              <a:rPr lang="nb-NO" dirty="0" smtClean="0"/>
              <a:t>Elg, hjort og rådyr skal rapporteres til kommunen innen 14 dager etter </a:t>
            </a:r>
            <a:r>
              <a:rPr lang="nb-NO" dirty="0" smtClean="0"/>
              <a:t>jakta</a:t>
            </a:r>
          </a:p>
          <a:p>
            <a:r>
              <a:rPr lang="nb-NO" dirty="0" smtClean="0"/>
              <a:t>Alle data skal inn i hjorteviltregisteret, også fallvilt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Nye jakttider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Hjort 1. september til 23. desember</a:t>
            </a:r>
          </a:p>
          <a:p>
            <a:r>
              <a:rPr lang="nb-NO" dirty="0" smtClean="0"/>
              <a:t>Elg 5. oktober – 31. oktober. Mulig å utvide frem til jul. Mest sannsynlig er å utvide frem til 15. november </a:t>
            </a:r>
          </a:p>
          <a:p>
            <a:r>
              <a:rPr lang="nb-NO" dirty="0" smtClean="0"/>
              <a:t>Flere kommuner har allerede søkt om utvidet jakttid frem til 15. november. Froland kommune regner med å søke om utvidet jakttid, med mindre det kommer sterke motforestillinger</a:t>
            </a:r>
            <a:endParaRPr lang="nb-NO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Forskrift om jakt felling og fangst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Krav til at det skal være en person som er ansvarlig for jakten. De siste årene har det vært den enkelte jegeren som er ansvarlig for jaktutøvelsen</a:t>
            </a:r>
            <a:r>
              <a:rPr lang="nb-NO" dirty="0" smtClean="0"/>
              <a:t>.</a:t>
            </a:r>
          </a:p>
          <a:p>
            <a:r>
              <a:rPr lang="nb-NO" dirty="0" smtClean="0"/>
              <a:t>Krav om godkjent ettersøkshund. Hund godkjent for eget jaktlag utgår.</a:t>
            </a:r>
          </a:p>
          <a:p>
            <a:pPr>
              <a:buNone/>
            </a:pPr>
            <a:endParaRPr lang="nb-NO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Bestandsutvikling - Elg</a:t>
            </a:r>
            <a:endParaRPr lang="nb-N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251" y="1600200"/>
            <a:ext cx="643749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Produksjon</a:t>
            </a:r>
            <a:endParaRPr lang="nb-NO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00200"/>
            <a:ext cx="756084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365</Words>
  <Application>Microsoft Office PowerPoint</Application>
  <PresentationFormat>Skjermfremvisning (4:3)</PresentationFormat>
  <Paragraphs>51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19" baseType="lpstr">
      <vt:lpstr>Office-tema</vt:lpstr>
      <vt:lpstr>Jakta i fjor og nye forskrifter</vt:lpstr>
      <vt:lpstr>  Ny forskrift ”forvaltning av hjortevilt”</vt:lpstr>
      <vt:lpstr>Innhold i en bestandsplan</vt:lpstr>
      <vt:lpstr>Innhold i en bestandsplan</vt:lpstr>
      <vt:lpstr>Lysbilde 5</vt:lpstr>
      <vt:lpstr>Nye jakttider</vt:lpstr>
      <vt:lpstr>Forskrift om jakt felling og fangst</vt:lpstr>
      <vt:lpstr>Bestandsutvikling - Elg</vt:lpstr>
      <vt:lpstr>Produksjon</vt:lpstr>
      <vt:lpstr>Tvillingrate</vt:lpstr>
      <vt:lpstr>Ku/ okse</vt:lpstr>
      <vt:lpstr>Tannsnitting</vt:lpstr>
      <vt:lpstr>Okser</vt:lpstr>
      <vt:lpstr>Gevirutvikling</vt:lpstr>
      <vt:lpstr>Vekter kalv</vt:lpstr>
      <vt:lpstr>Resultater fra tannsnitting</vt:lpstr>
      <vt:lpstr>Beiteprosjekt Telemark og Hedmark</vt:lpstr>
      <vt:lpstr>Lysbilde 18</vt:lpstr>
    </vt:vector>
  </TitlesOfParts>
  <Company>Aust-Agder Fylkeskommune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Jakta i fjor og nye forskrifter</dc:title>
  <dc:creator>Martin Due-Tønnessen</dc:creator>
  <cp:lastModifiedBy>Martin Due-Tønnessen</cp:lastModifiedBy>
  <cp:revision>53</cp:revision>
  <dcterms:created xsi:type="dcterms:W3CDTF">2012-03-01T14:35:27Z</dcterms:created>
  <dcterms:modified xsi:type="dcterms:W3CDTF">2012-04-17T08:26:39Z</dcterms:modified>
</cp:coreProperties>
</file>